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78" r:id="rId15"/>
    <p:sldId id="279" r:id="rId16"/>
    <p:sldId id="267" r:id="rId17"/>
    <p:sldId id="280" r:id="rId18"/>
    <p:sldId id="281" r:id="rId19"/>
    <p:sldId id="282" r:id="rId20"/>
    <p:sldId id="268" r:id="rId21"/>
    <p:sldId id="283" r:id="rId22"/>
    <p:sldId id="284" r:id="rId23"/>
    <p:sldId id="269" r:id="rId24"/>
    <p:sldId id="270" r:id="rId25"/>
    <p:sldId id="271" r:id="rId26"/>
    <p:sldId id="272" r:id="rId27"/>
    <p:sldId id="273" r:id="rId28"/>
    <p:sldId id="274" r:id="rId29"/>
    <p:sldId id="275" r:id="rId30"/>
    <p:sldId id="276" r:id="rId31"/>
    <p:sldId id="285" r:id="rId3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slide" Target="../slides/slide23.xml"/><Relationship Id="rId8" Type="http://schemas.openxmlformats.org/officeDocument/2006/relationships/slide" Target="../slides/slide21.xml"/><Relationship Id="rId7" Type="http://schemas.openxmlformats.org/officeDocument/2006/relationships/slide" Target="../slides/slide9.xml"/><Relationship Id="rId6" Type="http://schemas.openxmlformats.org/officeDocument/2006/relationships/slide" Target="../slides/slide7.xml"/><Relationship Id="rId5" Type="http://schemas.openxmlformats.org/officeDocument/2006/relationships/slide" Target="../slides/slide5.xml"/><Relationship Id="rId4" Type="http://schemas.openxmlformats.org/officeDocument/2006/relationships/slide" Target="../slides/slide4.xml"/><Relationship Id="rId3" Type="http://schemas.openxmlformats.org/officeDocument/2006/relationships/slide" Target="../slides/slide3.xml"/><Relationship Id="rId2" Type="http://schemas.openxmlformats.org/officeDocument/2006/relationships/image" Target="../media/image4.jpeg"/><Relationship Id="rId11" Type="http://schemas.openxmlformats.org/officeDocument/2006/relationships/slide" Target="../slides/slide27.xml"/><Relationship Id="rId10" Type="http://schemas.openxmlformats.org/officeDocument/2006/relationships/slide" Target="../slides/slide2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dec2e41ece1ff773283#tid=67ea659d0d55a600091128d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选择性必修中册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mc=目录配置1#31fb9747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
        <p:nvSpPr>
          <p:cNvPr id="4" name="C_0#auto_editor_catalog_0?lid=155c3454e&amp;cid=155c3454e&amp;vtp=1">
            <a:hlinkClick r:id="rId3" action="ppaction://hlinksldjump"/>
          </p:cNvPr>
          <p:cNvSpPr/>
          <p:nvPr/>
        </p:nvSpPr>
        <p:spPr>
          <a:xfrm>
            <a:off x="350215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sz="2200" dirty="0"/>
          </a:p>
        </p:txBody>
      </p:sp>
      <p:sp>
        <p:nvSpPr>
          <p:cNvPr id="5" name="C_0#auto_editor_catalog_0?lid=c5a982677&amp;cid=c5a982677&amp;vtp=1">
            <a:hlinkClick r:id="rId4" action="ppaction://hlinksldjump"/>
          </p:cNvPr>
          <p:cNvSpPr/>
          <p:nvPr/>
        </p:nvSpPr>
        <p:spPr>
          <a:xfrm>
            <a:off x="407822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sz="2200" dirty="0"/>
          </a:p>
        </p:txBody>
      </p:sp>
      <p:sp>
        <p:nvSpPr>
          <p:cNvPr id="6" name="C_0#auto_editor_catalog_0?lid=6f6098016&amp;cid=6f6098016&amp;vtp=1">
            <a:hlinkClick r:id="rId5" action="ppaction://hlinksldjump"/>
          </p:cNvPr>
          <p:cNvSpPr/>
          <p:nvPr/>
        </p:nvSpPr>
        <p:spPr>
          <a:xfrm>
            <a:off x="465429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sz="2200" dirty="0"/>
          </a:p>
        </p:txBody>
      </p:sp>
      <p:sp>
        <p:nvSpPr>
          <p:cNvPr id="7" name="C_0#auto_editor_catalog_0?lid=ee10b2426&amp;cid=ee10b2426&amp;vtp=1">
            <a:hlinkClick r:id="rId6" action="ppaction://hlinksldjump"/>
          </p:cNvPr>
          <p:cNvSpPr/>
          <p:nvPr/>
        </p:nvSpPr>
        <p:spPr>
          <a:xfrm>
            <a:off x="523036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sz="2200" dirty="0"/>
          </a:p>
        </p:txBody>
      </p:sp>
      <p:sp>
        <p:nvSpPr>
          <p:cNvPr id="8" name="C_0#auto_editor_catalog_0?lid=056f17fff&amp;cid=056f17fff&amp;vtp=1">
            <a:hlinkClick r:id="rId7" action="ppaction://hlinksldjump"/>
          </p:cNvPr>
          <p:cNvSpPr/>
          <p:nvPr/>
        </p:nvSpPr>
        <p:spPr>
          <a:xfrm>
            <a:off x="580644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sz="2200" dirty="0"/>
          </a:p>
        </p:txBody>
      </p:sp>
      <p:sp>
        <p:nvSpPr>
          <p:cNvPr id="9" name="C_0#auto_editor_catalog_0?lid=ddbebb765&amp;cid=ddbebb765&amp;vtp=1">
            <a:hlinkClick r:id="rId8" action="ppaction://hlinksldjump"/>
          </p:cNvPr>
          <p:cNvSpPr/>
          <p:nvPr/>
        </p:nvSpPr>
        <p:spPr>
          <a:xfrm>
            <a:off x="638251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sz="2200" dirty="0"/>
          </a:p>
        </p:txBody>
      </p:sp>
      <p:sp>
        <p:nvSpPr>
          <p:cNvPr id="10" name="C_0#auto_editor_catalog_0?lid=bcfda9cd4&amp;cid=bcfda9cd4&amp;vtp=1">
            <a:hlinkClick r:id="rId9" action="ppaction://hlinksldjump"/>
          </p:cNvPr>
          <p:cNvSpPr/>
          <p:nvPr/>
        </p:nvSpPr>
        <p:spPr>
          <a:xfrm>
            <a:off x="695858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sz="2200" dirty="0"/>
          </a:p>
        </p:txBody>
      </p:sp>
      <p:sp>
        <p:nvSpPr>
          <p:cNvPr id="11" name="C_0#auto_editor_catalog_0?lid=1479a2635&amp;cid=1479a2635&amp;vtp=1">
            <a:hlinkClick r:id="rId10" action="ppaction://hlinksldjump"/>
          </p:cNvPr>
          <p:cNvSpPr/>
          <p:nvPr/>
        </p:nvSpPr>
        <p:spPr>
          <a:xfrm>
            <a:off x="753465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endParaRPr lang="en-US" sz="2200" dirty="0"/>
          </a:p>
        </p:txBody>
      </p:sp>
      <p:sp>
        <p:nvSpPr>
          <p:cNvPr id="12" name="C_0#auto_editor_catalog_0?lid=0d1757385&amp;cid=0d1757385&amp;vtp=1">
            <a:hlinkClick r:id="rId11" action="ppaction://hlinksldjump"/>
          </p:cNvPr>
          <p:cNvSpPr/>
          <p:nvPr/>
        </p:nvSpPr>
        <p:spPr>
          <a:xfrm>
            <a:off x="811072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endParaRPr lang="en-US" sz="22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31fb9747b.fixed?color=0,173,163&amp;vtp=1&amp;bbb=1"/>
          <p:cNvSpPr/>
          <p:nvPr/>
        </p:nvSpPr>
        <p:spPr>
          <a:xfrm>
            <a:off x="0" y="2011680"/>
            <a:ext cx="12188952" cy="795528"/>
          </a:xfrm>
          <a:prstGeom prst="rect">
            <a:avLst/>
          </a:prstGeom>
          <a:noFill/>
        </p:spPr>
        <p:txBody>
          <a:bodyPr wrap="none" lIns="0" tIns="0" rIns="0" bIns="0" rtlCol="0" anchor="ctr"/>
          <a:lstStyle/>
          <a:p>
            <a:pPr algn="ctr" latinLnBrk="1">
              <a:lnSpc>
                <a:spcPts val="6200"/>
              </a:lnSpc>
            </a:pPr>
            <a:r>
              <a:rPr lang="en-US" altLang="zh-CN" sz="5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a:t>
            </a:r>
            <a:endParaRPr lang="en-US" altLang="zh-CN" sz="5000" dirty="0"/>
          </a:p>
        </p:txBody>
      </p:sp>
      <mc:AlternateContent xmlns:mc="http://schemas.openxmlformats.org/markup-compatibility/2006">
        <mc:Choice xmlns:a14="http://schemas.microsoft.com/office/drawing/2010/main" Requires="a14">
          <p:sp>
            <p:nvSpPr>
              <p:cNvPr id="3" name="C_1_BD#31fb9747b.fixed?color=0,173,163&amp;vtp=1&amp;bbb=1"/>
              <p:cNvSpPr/>
              <p:nvPr/>
            </p:nvSpPr>
            <p:spPr>
              <a:xfrm>
                <a:off x="466344" y="3675888"/>
                <a:ext cx="11018520" cy="1230376"/>
              </a:xfrm>
              <a:prstGeom prst="rect">
                <a:avLst/>
              </a:prstGeom>
              <a:noFill/>
            </p:spPr>
            <p:txBody>
              <a:bodyPr wrap="none" lIns="0" tIns="0" rIns="0" bIns="0" rtlCol="0" anchor="t"/>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课时评价作业（九</a:t>
                </a:r>
                <a:r>
                  <a:rPr lang="en-US" altLang="zh-CN" sz="4000" b="1"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4000" b="1" i="0">
                    <a:solidFill>
                      <a:srgbClr val="00ADA3"/>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4000" b="1" i="1"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4000" b="1"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4000" b="1"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sup>
                    </m:sSup>
                  </m:oMath>
                </a14:m>
                <a:r>
                  <a:rPr lang="en-US" altLang="zh-CN" sz="100" b="1" i="0" kern="0" spc="-99900" dirty="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4000" b="1" i="0" dirty="0" smtClean="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为了忘却的记念</a:t>
                </a:r>
                <a:endParaRPr lang="en-US" altLang="zh-CN" sz="4000" dirty="0"/>
              </a:p>
            </p:txBody>
          </p:sp>
        </mc:Choice>
        <mc:Fallback>
          <p:sp>
            <p:nvSpPr>
              <p:cNvPr id="3" name="C_1_BD#31fb9747b.fixed?color=0,173,163&amp;vtp=1&amp;bbb=1"/>
              <p:cNvSpPr>
                <a:spLocks noRot="1" noChangeAspect="1" noMove="1" noResize="1" noEditPoints="1" noAdjustHandles="1" noChangeArrowheads="1" noChangeShapeType="1" noTextEdit="1"/>
              </p:cNvSpPr>
              <p:nvPr/>
            </p:nvSpPr>
            <p:spPr>
              <a:xfrm>
                <a:off x="466344" y="3675888"/>
                <a:ext cx="11018520" cy="1230376"/>
              </a:xfrm>
              <a:prstGeom prst="rect">
                <a:avLst/>
              </a:prstGeom>
              <a:blipFill rotWithShape="1">
                <a:blip r:embed="rId1"/>
                <a:stretch>
                  <a:fillRect l="-2" t="-1796" r="2" b="21"/>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15_1#056f17fff?pid=c96748870&amp;color=0,0,0&amp;mp=1&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答题时，要审清题干要求，明确本体是“狂风”，不要偷换成</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春</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风</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”“东风”等其他事物；必须运用比喻修辞，要有两个喻体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且有一定</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合理性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。狂风往往带有猛烈肆虐的特点，要注意喻体与狂风的相似性。</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b61596c3e?pid=31fb9747b&amp;color=0,173,163&amp;vtp=1&amp;bt=1&amp;bbb=1"/>
          <p:cNvSpPr/>
          <p:nvPr/>
        </p:nvSpPr>
        <p:spPr>
          <a:xfrm>
            <a:off x="612648" y="466344"/>
            <a:ext cx="10963656" cy="1077976"/>
          </a:xfrm>
          <a:prstGeom prst="rect">
            <a:avLst/>
          </a:prstGeom>
          <a:noFill/>
        </p:spPr>
        <p:txBody>
          <a:bodyPr wrap="none" lIns="0" tIns="0" rIns="0" bIns="0" rtlCol="0" anchor="t"/>
          <a:lstStyle/>
          <a:p>
            <a:pPr algn="ctr" latinLnBrk="1">
              <a:lnSpc>
                <a:spcPts val="56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素养提升练</a:t>
            </a:r>
            <a:endParaRPr lang="en-US" altLang="zh-CN" sz="3200" dirty="0"/>
          </a:p>
        </p:txBody>
      </p:sp>
      <p:sp>
        <p:nvSpPr>
          <p:cNvPr id="3" name="QM_3_BD.16_1#edfd9cf4f?pid=b61596c3e&amp;color=0,0,0&amp;vtp=1&amp;bbb=1"/>
          <p:cNvSpPr/>
          <p:nvPr/>
        </p:nvSpPr>
        <p:spPr>
          <a:xfrm>
            <a:off x="612648" y="1174454"/>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江西赣州期末</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阅读下面的文字，完成题目。</a:t>
            </a:r>
            <a:endParaRPr lang="en-US" altLang="zh-CN" sz="2800" dirty="0"/>
          </a:p>
        </p:txBody>
      </p:sp>
      <p:sp>
        <p:nvSpPr>
          <p:cNvPr id="4" name="QM_3_BD.16_2#edfd9cf4f?sp=1&amp;pid=b61596c3e&amp;color=0,0,0&amp;vtp=1&amp;bbb=1&amp;hb=1"/>
          <p:cNvSpPr/>
          <p:nvPr/>
        </p:nvSpPr>
        <p:spPr>
          <a:xfrm>
            <a:off x="612648" y="1791600"/>
            <a:ext cx="10963656" cy="38862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琐</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忆</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唐</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弢</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鲁迅先生有两句诗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横眉冷对千夫指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俯首甘为孺子牛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他自己的写照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也是他作为一个伟大作家的全部人格的体现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当我还不曾和他相识的时候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时常听到有人议论他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鲁迅多疑</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有些人还绘声绘色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说他如何世故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如何脾气大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爱骂人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如何睚眦</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2#edfd9cf4f?sp=1&amp;pid=b61596c3e&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鲁迅是不容易接近的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还是不去和他接近好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我于是相</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信了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不敢去接近他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一九三三年至一九三四年之间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鲁迅先生经常</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申报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副刊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自由谈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上写稿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为了避免反动派的检查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他不断</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更换笔名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我当时初学写作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也在这个副刊上投稿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那些看文章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专靠</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嗅觉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就疑神疑鬼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妄加揣测起来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以为这又是鲁迅的化名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觉得十分内疚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很想当面致个歉意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但又害怕鲁迅先生会责备我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颇</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有点惴惴不安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一个偶然的机缘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我不期而遇地晤见了鲁迅先生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互</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通姓名之后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鲁迅先生接着说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唐先生写文章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我替你挨骂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2#edfd9cf4f?sp=1&amp;pid=b61596c3e&amp;color=0,0,0&amp;vtp=1&amp;bbb=1&amp;hb=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一切都在意料之中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一切又都出于意料之外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我立刻紧张起来</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暗地里想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这回可要挨他几下了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心里一急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嘴里越是结结巴巴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迅先生看出我的窘态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连忙掉转话头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亲切地问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你真个姓唐吗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真个姓唐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他看定我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似乎十分高兴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我也姓过一回唐的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3#edfd9cf4f?pid=b61596c3e&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说着</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就呵呵地笑了起来</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我先是一怔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接着便明白过来了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这指的是他曾经使用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唐俟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笔名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他是的确姓过一回唐的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于是我也笑了起来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很久以来在我心</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头积聚起来的疑云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一下子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全都消尽散绝了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从那一次和以后多次的交谈中</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鲁迅先生给我的印象始终是</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平易</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近人</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他留着浓黑的胡须</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目光明亮</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u="sng"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满头是倔强的</a:t>
            </a:r>
            <a:r>
              <a:rPr lang="en-US" altLang="zh-CN" sz="2800" b="0" i="0" u="sng"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一簇簇直竖起</a:t>
            </a:r>
            <a:endParaRPr lang="en-US" altLang="zh-CN" sz="2800" b="0" i="0" u="sng"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来的头发</a:t>
            </a:r>
            <a:r>
              <a:rPr lang="en-US" altLang="zh-CN" sz="2800" b="0" i="0" u="sng"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仿佛处处在告白他对现实社会的不调和</a:t>
            </a:r>
            <a:r>
              <a:rPr lang="en-US" altLang="zh-CN" sz="2800" b="0" i="0" u="sng"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然而这并不妨碍他</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的平易近人</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恰恰是由于这一点</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反而更加显得他的平易近人吧</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3#edfd9cf4f?pid=b61596c3e&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他和青年们谈话的时候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不爱使用教训的口吻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从来不说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你应该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你不应该那样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一类的话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他以自己的行动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以有趣的比喻和生</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动的故事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作出形象的暗示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让人体会到应该这样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不应该那样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些青年不懂得当时政治的腐败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光在文章里夸耀中国地大物博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看得</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鲁迅先生叹息说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倘是狮子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夸说怎样肥大是不妨事的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是一口猪或一匹羊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肥大倒不是好兆头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有些青年一遇上夸夸其谈的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立刻便被吓倒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自惭浅薄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这种时候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鲁迅先生便又鼓励他们</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一条小溪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明澈见底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即使浅吧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但是却浅得澄清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倘是烂泥塘</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谁知道它到底是深是浅呢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也许还是浅点好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记得在闲谈中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鲁迅先</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3#edfd9cf4f?pid=b61596c3e&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生还讲起一些他和青年交往的故事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据说在北京的时候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有个并不太</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熟的青年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靴子破了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跑到鲁迅先生住着的绍兴会馆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光着脚往床上</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却让鲁迅先生上街给他去找人修补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他睡了一觉醒来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还埋怨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补得太慢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劳他久等呢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有这回事吗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我见面时问他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有这回事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鲁迅先生说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这是为的什么呢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进化论嘛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鲁迅先生微笑着打趣说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3#edfd9cf4f?pid=b61596c3e&amp;color=0,0,0&amp;vtp=1&amp;bt=1&amp;bbb=1&amp;hb=1"/>
          <p:cNvSpPr/>
          <p:nvPr/>
        </p:nvSpPr>
        <p:spPr>
          <a:xfrm>
            <a:off x="612648" y="46800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进化论牵制过我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鲁迅先生接下去说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但也有过帮助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那个时</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它使我相信进步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相信未来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要求变革和战斗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这一点终归是好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人的思想很复杂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要不然</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现在不是还有猴子吗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嗯</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还有虫豸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我懂得青年也会变猴子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变虫豸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这是后来的事情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不过</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只要我努力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他们变猴子和虫豸的机会总可以少一些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而且是应该少</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一些的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4#edfd9cf4f?pid=b61596c3e&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鲁迅先生沉默了</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眼睛望着远处</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如果把这段话看作他对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俯首甘为孺子牛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的解释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横眉冷</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对千夫指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鲁迅先生对待敌人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对待变坏了的青年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是决不宽恕</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也决不妥协的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也许这就是有些人觉得他不易接近的缘故吧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据我看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横眉冷对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是鲁迅先生一生不懈斗争的精神实质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是他的思想立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场的概括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日本占领东北以后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国民党政权宣传美国将出面主持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公道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果还是被人家扔弃了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当宣传正在大吹大擂地进行的时候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鲁迅先生</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4#edfd9cf4f?pid=b61596c3e&amp;color=0,0,0&amp;vtp=1&amp;bt=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为我们讲了个故事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我们乡下有个阔佬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许多人都想攀附他</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甚至以和他谈过话为荣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一个要饭的奔走告人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说是阔佬和他</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讲了话了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许多人围住他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追问究竟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我站在门口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阔佬出来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他对我说滚出去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听讲故事的人莫不大笑起来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还有一次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国民</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党的一个地方官僚禁止男女同学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男女同泳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闹得满城风雨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鲁迅先</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生幽默地说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同学同泳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皮肉偶然相碰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有碍男女大防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不过禁止以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男女还是一同生活在天地中间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一同呼吸着天地中间的空气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气从这个男人的鼻孔呼出来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被那个女人的鼻孔吸进去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淆乱乾坤</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实在比皮肉相碰还要坏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要彻底划清界限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不如再下一道命令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规定</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042034663?pid=31fb9747b&amp;color=0,173,163&amp;vtp=1&amp;bt=1&amp;bbb=1"/>
          <p:cNvSpPr/>
          <p:nvPr/>
        </p:nvSpPr>
        <p:spPr>
          <a:xfrm>
            <a:off x="612648" y="466344"/>
            <a:ext cx="10963656" cy="653479"/>
          </a:xfrm>
          <a:prstGeom prst="rect">
            <a:avLst/>
          </a:prstGeom>
          <a:noFill/>
        </p:spPr>
        <p:txBody>
          <a:bodyPr wrap="none" lIns="0" tIns="0" rIns="0" bIns="0" rtlCol="0" anchor="t"/>
          <a:lstStyle/>
          <a:p>
            <a:pPr algn="ctr" latinLnBrk="1">
              <a:lnSpc>
                <a:spcPts val="50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基础达标练</a:t>
            </a:r>
            <a:endParaRPr lang="en-US" altLang="zh-CN" sz="3200" dirty="0"/>
          </a:p>
        </p:txBody>
      </p:sp>
      <p:sp>
        <p:nvSpPr>
          <p:cNvPr id="3" name="QM_3_BD.1_1#e5b3bba60?pid=042034663&amp;color=0,0,0&amp;vtp=1&amp;bbb=1&amp;hb=1"/>
          <p:cNvSpPr/>
          <p:nvPr/>
        </p:nvSpPr>
        <p:spPr>
          <a:xfrm>
            <a:off x="612648" y="1119142"/>
            <a:ext cx="10963656" cy="5257800"/>
          </a:xfrm>
          <a:prstGeom prst="rect">
            <a:avLst/>
          </a:prstGeom>
          <a:noFill/>
        </p:spPr>
        <p:txBody>
          <a:bodyPr wrap="none" lIns="0" tIns="0" rIns="0" bIns="0" rtlCol="0" anchor="t"/>
          <a:lstStyle/>
          <a:p>
            <a:pPr algn="l" latinLnBrk="1">
              <a:lnSpc>
                <a:spcPts val="46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阅读下面的文字，完成题目。</a:t>
            </a:r>
            <a:endParaRPr lang="en-US" altLang="zh-CN" sz="2800" dirty="0"/>
          </a:p>
          <a:p>
            <a:pPr latinLnBrk="1">
              <a:lnSpc>
                <a:spcPts val="46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我早已想写一点文字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来记念几个青年的作家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这并非为了别的</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只因为两年以来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悲愤总时时来袭击我的心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至今没有停止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我很想</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借此算是竦身一摇</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将悲哀摆脱</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给自己轻松一下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照直说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就是我</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倒要将他们忘却了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6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两年前的此时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即一九三一年的二月七日夜或八日晨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是我们的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五个青年作家同时遇害的时候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当时上海的报章都不敢载这件事</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a:t>
            </a:r>
            <a:endPar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者也许是不愿</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或不屑载这件事</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只在</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文艺新闻</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上有一点隐约其</a:t>
            </a:r>
            <a:endPar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辞的文章</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4#edfd9cf4f?pid=b61596c3e&amp;color=0,0,0&amp;vtp=1&amp;bt=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男女老幼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诸色人等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一律戴上防毒面具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既禁空气流通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又防抛头</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露面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每个人都是</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我们已经笑不可抑了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鲁迅先</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生却又站起身来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模拟戴着防毒面具走路的样子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这些谈话常常引起</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我好几天沉思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好几次会心的微笑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在过去苦难的梦魇一样的日子里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鲁迅先生不止一次地给我以勇</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气和力量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他深刻的思想时时散发出犀利的光彩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说话时态度镇静</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亲切而又从容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使听的人心情舒畅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真个有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如坐春风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的感觉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好几次都想大声呼喊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我爱生活</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我爱一切正义和真理</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有删改）</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7_1#ddbebb765?pid=edfd9cf4f&amp;color=0,0,0&amp;vtp=1&amp;bt=1&amp;bbb=1"/>
          <p:cNvSpPr/>
          <p:nvPr/>
        </p:nvSpPr>
        <p:spPr>
          <a:xfrm>
            <a:off x="612648" y="46634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下列对文中相关内容的理解，不正确的一项是（3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18_1#ddbebb765.bracket?pid=edfd9cf4f&amp;color=0,0,0&amp;vpa=4&amp;vtp=1"/>
          <p:cNvSpPr/>
          <p:nvPr/>
        </p:nvSpPr>
        <p:spPr>
          <a:xfrm>
            <a:off x="9512967" y="466344"/>
            <a:ext cx="5159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4_BD.17_2#ddbebb765.choices?pid=edfd9cf4f&amp;color=0,0,0&amp;vtp=1&amp;bbb=1&amp;hb=1"/>
          <p:cNvSpPr/>
          <p:nvPr/>
        </p:nvSpPr>
        <p:spPr>
          <a:xfrm>
            <a:off x="612648" y="1084591"/>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文章开头两句诗是鲁迅伟大人格的写照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也是作者根据自己与鲁迅</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交往的认识与体会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，对鲁迅的全面、概括的评价。</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初次见面，鲁迅先生就说在替作者挨骂，这是作者意料之中的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者没有被骂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，是意料之外的，先抑后扬，引人入胜。</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鲁迅对广大青年的教育，委婉含蓄，不用教训的方式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比如他用</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小溪”和“虫豸”隐喻阅历虽浅，但心性纯正的青年。</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“攀附阔佬”和“禁止男女同学同泳”两个故事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讽刺了国民政府依赖</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美国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、自欺欺人的丑态，是鲁迅幽默讽刺战斗风格的体现。</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9_1#ddbebb765?pid=edfd9cf4f&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C项，“‘虫豸’隐喻阅历虽浅，但心性纯正的青年”错误。“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虫豸</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比喻思想变坏</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，甚至走上反革命道路的青年。</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0_1#bcfda9cd4?pid=edfd9cf4f&amp;color=0,0,0&amp;vtp=1&amp;bt=1&amp;bbb=1"/>
          <p:cNvSpPr/>
          <p:nvPr/>
        </p:nvSpPr>
        <p:spPr>
          <a:xfrm>
            <a:off x="612648" y="46634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对文中画线句子的分析与鉴赏，不正确的一项是（3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21_1#bcfda9cd4.bracket?pid=edfd9cf4f&amp;color=0,0,0&amp;vpa=5&amp;vtp=1"/>
          <p:cNvSpPr/>
          <p:nvPr/>
        </p:nvSpPr>
        <p:spPr>
          <a:xfrm>
            <a:off x="10059067" y="466344"/>
            <a:ext cx="495300"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800" dirty="0"/>
          </a:p>
        </p:txBody>
      </p:sp>
      <p:sp>
        <p:nvSpPr>
          <p:cNvPr id="4" name="QC_4_BD.20_2#bcfda9cd4.choices?pid=edfd9cf4f&amp;color=0,0,0&amp;vtp=1&amp;bbb=1&amp;hb=1"/>
          <p:cNvSpPr/>
          <p:nvPr/>
        </p:nvSpPr>
        <p:spPr>
          <a:xfrm>
            <a:off x="612648" y="1084591"/>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句子①的“笑”，既消除了作者担心挨骂的疑云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又使敌人针对鲁迅</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先生的谣言不攻自破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句子②中借头发的形象，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表现了鲁迅倔强的性格和不屈的斗争精神</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运用了借代手法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句子③中鲁迅“沉默”“眼睛望着远处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表现了他对现实的忧虑和对</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青年的深切希望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句子④是抒情式议论，既赞美了鲁迅精神品质的巨大感染力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又暗</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合开头两句诗的含意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2_1#bcfda9cd4?pid=edfd9cf4f&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B项，“借代手法”错误。“满头是倔强的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一簇簇直竖起来的头</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发</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”是移就手法。</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8_1#1479a2635?sp=1&amp;pid=edfd9cf4f&amp;color=0,0,0&amp;vtp=1&amp;bt=1&amp;bbb=1&amp;hb=1&amp;hltap=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文中为什么说听鲁迅先生说话使人“心情舒畅，真个有‘如坐春风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9_1#1479a2635?sp=1&amp;pid=edfd9cf4f&amp;color=0,0,0&amp;vtp=1&amp;bt=1&amp;bbb=1&amp;hb=1&amp;hla=1"/>
          <p:cNvSpPr/>
          <p:nvPr/>
        </p:nvSpPr>
        <p:spPr>
          <a:xfrm>
            <a:off x="612648" y="173546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说话方式方面：鲁迅先生平易近人，说话时态度镇静</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亲切</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而又从容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，常以有趣的比喻和生动的故事，作出形象的暗示。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说话</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内容方面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：每次说话虽嬉笑怒骂，却富有思想性和启发性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能使身处</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苦难的作者从中得到勇气和力量</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产生热爱正义和真理的思想感情</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4_1#1479a2635?pid=edfd9cf4f&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①说话方式方面：根据“他以自己的行动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以有趣的比喻和生动</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的故事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，作出形象的暗示”“说话时态度镇静，亲切而又从容”可知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鲁</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迅先生平易近人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，说话时态度镇静，亲切而又从容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常以有趣的比喻</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和生动的故事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，作出形象的暗示。②说话内容方面：根据</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在过去苦难</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的梦魇一样的日子里</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他深刻的思想时时散发出犀利的光彩</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我有</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好几次都想大声呼喊</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：我爱生活！我爱一切正义和真理！”可知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鲁迅</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先生每次说话虽嬉笑怒骂</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，却富有思想性和启发性</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能使身处苦难的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作者从中得到勇气和力量</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，产生热爱正义和真理的思想感情。</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8_1#0d1757385?sp=1&amp;pid=edfd9cf4f&amp;color=0,0,0&amp;vtp=1&amp;bt=1&amp;bbb=1&amp;hb=1&amp;hltap=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本文和《为了忘却的记念》都写了鲁迅先生与青年的交往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但在取材</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角度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、思想主旨和抒情方式三个方面有所不同，请简要分析。（6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9_1#0d1757385?sp=1&amp;pid=edfd9cf4f&amp;color=0,0,0&amp;vtp=1&amp;bt=1&amp;bbb=1&amp;hb=1&amp;hla=1"/>
          <p:cNvSpPr/>
          <p:nvPr/>
        </p:nvSpPr>
        <p:spPr>
          <a:xfrm>
            <a:off x="612648" y="1726951"/>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取材角度：本文主要写了鲁迅先生与进步青年“我”</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的谈话</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为了忘却的记念》主要写鲁迅先生与进步青年的交往。②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思想主旨</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本文通过写鲁迅引导和教育青年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，体现了他爱憎分明的品格</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为了</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忘却的记念</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》通过写鲁迅关爱和帮助青年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赞美了革命烈士的伟大精</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神和崇高品质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，揭露了国民党反动派的罪行。③抒情方式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本文以直</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抒胸臆为主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，抒情直露显豁；《为了忘却的记念</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在抒情上使用了不</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少曲折隐晦的笔法</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，显得委婉含蓄。（每点2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6_1#0d1757385?pid=edfd9cf4f&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①取材角度：本文主要写了鲁迅先生与进步青年“我”</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的谈话</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通过</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“我”的回忆和记叙，从侧面表现了鲁迅先生“横眉冷对千夫指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俯</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首甘为孺子牛</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”的伟大人格和“我”对鲁迅先生的无限敬仰与怀念</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了忘却的记念</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》主要写鲁迅先生与进步青年的交往，是为了纪念“</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左联</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五烈士而写的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。②思想主旨：本文“他和青年们谈话的时候</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不爱使用</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教训的口吻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”“鲁迅先生对待敌人，对待变坏了的青年，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是决不宽恕</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也决不妥协的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”通过写鲁迅引导和教育青年，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体现了他爱憎分明的品格</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为了忘却的记念》通过写鲁迅先生对白莽</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柔石等青年的关爱和帮</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6_1#0d1757385?pid=edfd9cf4f&amp;color=0,0,0&amp;vtp=1&amp;bt=1&amp;bbb=1&amp;hb=1"/>
          <p:cNvSpPr/>
          <p:nvPr/>
        </p:nvSpPr>
        <p:spPr>
          <a:xfrm>
            <a:off x="612648" y="46800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助</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，表达了对革命烈士的伟大精神和崇高品质的赞美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揭露了国民党</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反动派的罪行</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。③抒情方式：本文以直抒胸臆为主，</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抒情直露显豁</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“这些谈话常常引起我好几天沉思、好几次会心的微笑</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使听的人心</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情舒畅</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，真个有‘如坐春风’的感觉”；《为了忘却的记念</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在抒情上使</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用了不少曲折隐晦的笔法</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，显得委婉含蓄，如“夜正长，</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路也正长</a:t>
            </a: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再说他们的时候的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_1#155c3454e?sp=1&amp;pid=e5b3bba60&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第一段中“悲愤”与“悲哀”两词有什么区别？为什么不说“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将悲愤摆脱</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“将悲哀摆脱”？（4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endParaRPr lang="en-US" altLang="zh-CN" sz="2800" dirty="0"/>
          </a:p>
        </p:txBody>
      </p:sp>
      <p:sp>
        <p:nvSpPr>
          <p:cNvPr id="3" name="QB_4_AN.3_1#155c3454e.blank?pid=e5b3bba60&amp;color=0,0,0&amp;vpa=1&amp;vtp=1&amp;bbb=1&amp;hb=1"/>
          <p:cNvSpPr/>
          <p:nvPr/>
        </p:nvSpPr>
        <p:spPr>
          <a:xfrm>
            <a:off x="612648" y="1732920"/>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悲愤包括悲哀和愤怒两种感情。②鲁迅要摆脱的是悲哀</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血海深仇则是不能忘却的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。（每点2分）</a:t>
            </a:r>
            <a:endParaRPr lang="en-US" altLang="zh-CN" sz="2800" dirty="0"/>
          </a:p>
        </p:txBody>
      </p:sp>
      <p:sp>
        <p:nvSpPr>
          <p:cNvPr id="4" name="QB_4_AS.4_1#155c3454e?pid=e5b3bba60&amp;color=0,0,0&amp;vtp=1&amp;bbb=1&amp;hb=1"/>
          <p:cNvSpPr/>
          <p:nvPr/>
        </p:nvSpPr>
        <p:spPr>
          <a:xfrm>
            <a:off x="612648" y="3089354"/>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“悲愤”，指悲痛愤怒。“悲哀”指伤心</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悲愤包括悲痛和愤怒两</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种感情</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。“我很想借此算是竦身一摇</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就是我倒要将他们忘却了</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作者不愿自己一直沉浸在悲痛之中</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，因此想摆脱悲哀</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但是对于实施</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杀戮的国民党当局的卑劣行径是愤恨的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，这激励着作者前进。</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wipe(left)">
                                      <p:cBhvr>
                                        <p:cTn id="21" dur="500"/>
                                        <p:tgtEl>
                                          <p:spTgt spid="4">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wipe(left)">
                                      <p:cBhvr>
                                        <p:cTn id="24" dur="500"/>
                                        <p:tgtEl>
                                          <p:spTgt spid="4">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wipe(left)">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5_1#c5a982677?sp=1&amp;pid=e5b3bba60&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请根据文段概括作者写作《为了忘却的记念》一文的目的。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不超过</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a:t>
            </a:r>
            <a:endParaRPr lang="en-US" altLang="zh-CN" sz="2800" dirty="0"/>
          </a:p>
        </p:txBody>
      </p:sp>
      <p:sp>
        <p:nvSpPr>
          <p:cNvPr id="3" name="QB_4_AN.6_1#c5a982677.blank?pid=e5b3bba60&amp;color=0,0,0&amp;vpa=2&amp;vtp=1&amp;bbb=1"/>
          <p:cNvSpPr/>
          <p:nvPr/>
        </p:nvSpPr>
        <p:spPr>
          <a:xfrm>
            <a:off x="1499267" y="1732920"/>
            <a:ext cx="900906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借此竦身一摇，将悲哀摆脱，去投入新的战斗。（3分）</a:t>
            </a:r>
            <a:endParaRPr lang="en-US" altLang="zh-CN" sz="2800" dirty="0"/>
          </a:p>
        </p:txBody>
      </p:sp>
      <p:sp>
        <p:nvSpPr>
          <p:cNvPr id="4" name="QB_4_AS.7_1#c5a982677?pid=e5b3bba60&amp;color=0,0,0&amp;vtp=1&amp;bbb=1&amp;hb=1"/>
          <p:cNvSpPr/>
          <p:nvPr/>
        </p:nvSpPr>
        <p:spPr>
          <a:xfrm>
            <a:off x="612648" y="2454354"/>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本文是为了纪念“左联”五烈士而写的。文中</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很想借此算是竦身</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一摇</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，将悲哀摆脱，给自己轻松一下”通过对与烈士交往的回忆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表现</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了他们之间深厚的革命友情</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，揭露国民党反动派残酷无耻的兽行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亦</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表达了作者的坚定信念</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，以及投入新的战斗的决心。</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wipe(left)">
                                      <p:cBhvr>
                                        <p:cTn id="21" dur="500"/>
                                        <p:tgtEl>
                                          <p:spTgt spid="4">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wipe(left)">
                                      <p:cBhvr>
                                        <p:cTn id="24" dur="500"/>
                                        <p:tgtEl>
                                          <p:spTgt spid="4">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wipe(left)">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8_1#6f6098016?sp=1&amp;pid=e5b3bba60&amp;color=0,0,0&amp;vtp=1&amp;bt=1&amp;bbb=1&amp;hb=1&amp;hltap=1"/>
          <p:cNvSpPr/>
          <p:nvPr/>
        </p:nvSpPr>
        <p:spPr>
          <a:xfrm>
            <a:off x="612648" y="468000"/>
            <a:ext cx="10963656" cy="317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文中画横线句子中“不敢”“不愿”“不屑”表达的态度是否不同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请简要</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S.30_1#6f6098016?pid=e5b3bba60&amp;color=0,0,0&amp;vtp=1&amp;bbb=1&amp;hb=1"/>
          <p:cNvSpPr/>
          <p:nvPr/>
        </p:nvSpPr>
        <p:spPr>
          <a:xfrm>
            <a:off x="612648" y="3686254"/>
            <a:ext cx="10963656" cy="2540000"/>
          </a:xfrm>
          <a:prstGeom prst="rect">
            <a:avLst/>
          </a:prstGeom>
          <a:noFill/>
        </p:spPr>
        <p:txBody>
          <a:bodyPr wrap="none" lIns="0" tIns="0" rIns="0" bIns="0" rtlCol="0" anchor="t"/>
          <a:lstStyle/>
          <a:p>
            <a:pPr algn="l"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对于五位革命青年作家遇害这件事</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上海的各报章都有自己的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态度</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。“不敢”是指进步报刊因慑于反动派的淫威，</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想登但又不敢登</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不愿”是指持中立态度的报刊明哲保身害怕惹是生非；而“不愿</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是指反</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动报刊认为不值得登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，与反动派一个鼻孔出气。</a:t>
            </a:r>
            <a:endParaRPr lang="en-US" altLang="zh-CN" sz="2800" dirty="0"/>
          </a:p>
        </p:txBody>
      </p:sp>
      <p:sp>
        <p:nvSpPr>
          <p:cNvPr id="4" name="QB_4_AN.29_1#6f6098016?sp=1&amp;pid=e5b3bba60&amp;color=0,0,0&amp;vtp=1&amp;bt=1&amp;bbb=1&amp;hb=1&amp;hla=1"/>
          <p:cNvSpPr/>
          <p:nvPr/>
        </p:nvSpPr>
        <p:spPr>
          <a:xfrm>
            <a:off x="612648" y="1718442"/>
            <a:ext cx="10963656" cy="1905000"/>
          </a:xfrm>
          <a:prstGeom prst="rect">
            <a:avLst/>
          </a:prstGeom>
          <a:noFill/>
        </p:spPr>
        <p:txBody>
          <a:bodyPr wrap="none" lIns="0" tIns="0" rIns="0" bIns="0" rtlCol="0" anchor="t"/>
          <a:lstStyle/>
          <a:p>
            <a:pPr latinLnBrk="1">
              <a:lnSpc>
                <a:spcPts val="50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不敢”“不愿”“不屑”实际上代表了三种不同的态度。（1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不敢”：代表进步报刊的态度。（1分）“不愿”：</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代表中立报刊的态度</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1分）“不屑”：代表反动报刊的态度。（1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Effect transition="in" filter="wipe(left)">
                                      <p:cBhvr>
                                        <p:cTn id="21" dur="500"/>
                                        <p:tgtEl>
                                          <p:spTgt spid="3">
                                            <p:bg/>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wipe(left)">
                                      <p:cBhvr>
                                        <p:cTn id="24" dur="500"/>
                                        <p:tgtEl>
                                          <p:spTgt spid="3">
                                            <p:txEl>
                                              <p:pRg st="0" end="0"/>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wipe(left)">
                                      <p:cBhvr>
                                        <p:cTn id="27" dur="500"/>
                                        <p:tgtEl>
                                          <p:spTgt spid="3">
                                            <p:txEl>
                                              <p:pRg st="1" end="1"/>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wipe(left)">
                                      <p:cBhvr>
                                        <p:cTn id="30" dur="500"/>
                                        <p:tgtEl>
                                          <p:spTgt spid="3">
                                            <p:txEl>
                                              <p:pRg st="2" end="2"/>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wipe(left)">
                                      <p:cBhvr>
                                        <p:cTn id="3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0_1#c96748870?pid=042034663&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河南商丘段考</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阅读下面的文字，完成题目。</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有人问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作为社会精英的知识分子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是否应当不止于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揭出病苦</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也要开出药方呢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我们常说</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鲁迅的杂文</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像匕首</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像投枪</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对各种黑</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暗</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腐朽的事物大加抨击和揭露</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这对于社会的发展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国家的建设</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有什么贡献呢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正如萨义德指出的那样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知识分子的社会责任首先在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于体现社会的良心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作为监督者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评判者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约束者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对社会指出不足</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使当政者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管理者有所警觉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有所修正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而并不在于亲自参加直接的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建设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那么鲁迅到底为中国社会的进步与发展开出了什么药方呢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1_1#ee10b2426?sp=1&amp;pid=c96748870&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文中多处使用问句，请简要说明其论证效果。（6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800" dirty="0"/>
          </a:p>
        </p:txBody>
      </p:sp>
      <p:sp>
        <p:nvSpPr>
          <p:cNvPr id="3" name="QB_4_AN.12_1#ee10b2426.blank?pid=c96748870&amp;color=0,0,0&amp;vpa=3&amp;vtp=1&amp;bbb=1&amp;hb=1"/>
          <p:cNvSpPr/>
          <p:nvPr/>
        </p:nvSpPr>
        <p:spPr>
          <a:xfrm>
            <a:off x="612648" y="1085220"/>
            <a:ext cx="10963656" cy="192024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问句具有针对性，有助于阐明作者的看法。②有问有答</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层层深入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，形成缜密的论证逻辑。③引起读者注意，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启发读者思考</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13_1#ee10b2426?pid=c96748870&amp;color=0,0,0&amp;vtp=1&amp;bt=1&amp;bbb=1&amp;hb=1"/>
          <p:cNvSpPr/>
          <p:nvPr/>
        </p:nvSpPr>
        <p:spPr>
          <a:xfrm>
            <a:off x="612648" y="468000"/>
            <a:ext cx="10963656" cy="5842000"/>
          </a:xfrm>
          <a:prstGeom prst="rect">
            <a:avLst/>
          </a:prstGeom>
          <a:noFill/>
        </p:spPr>
        <p:txBody>
          <a:bodyPr wrap="none" lIns="0" tIns="0" rIns="0" bIns="0" rtlCol="0" anchor="t"/>
          <a:lstStyle/>
          <a:p>
            <a:pPr algn="l" latinLnBrk="1">
              <a:lnSpc>
                <a:spcPts val="46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①开头的问句针对知识分子“是否应当不止于‘揭出病苦</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也要</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开药方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”以及鲁迅杂文揭露和抨击黑暗事物对社会的发展</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国家的建设</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有何贡献的问题展开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，这些问题具有很强的针对性</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能够直接引出作</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者要讨论的核心内容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，即鲁迅为社会发展和国家建设所开的“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药方</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通过提问和后文的回答，形成了一种层层深入的结构。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先提出问题</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引发思考</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然后引用萨义德的观点来初步回答知识分子的社会责任主</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要在于对社会指出不足</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，接着进一步提问鲁迅开了什么“药方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使论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证逻辑更加缜密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。③这种问句形式能够引起读者的好奇心</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让读者不</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自觉地跟着作者的思路去思考知识分子的社会责任以及鲁迅批判行为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的价值</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，从而更好地理解作者的观点。</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wipe(left)">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8_1#056f17fff?sp=1&amp;pid=c96748870&amp;color=0,0,0&amp;vtp=1&amp;bt=1&amp;bbb=1&amp;hb=1&amp;hltap=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文中画波浪线的句子运用了比喻的修辞手法。请以“狂风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为本体写一</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个句子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，要求：运用比喻的修辞手法，要有两个喻体；语意完整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达流畅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；不少于20个字。（3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9_1#056f17fff?sp=1&amp;pid=c96748870&amp;color=0,0,0&amp;vtp=1&amp;bt=1&amp;bbb=1&amp;hb=1&amp;hla=1"/>
          <p:cNvSpPr/>
          <p:nvPr/>
        </p:nvSpPr>
        <p:spPr>
          <a:xfrm>
            <a:off x="612648" y="237554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示例1）狂风如一头愤怒的狮子，如一匹脱缰的野马</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从田野</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奔腾而过</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。（3分）</a:t>
            </a:r>
            <a:endParaRPr lang="en-US" altLang="zh-CN" sz="2800" dirty="0"/>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示例2）狂风如凶猛的野兽呼啸而来，</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又如泛滥的洪水吞没一切</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6981</Words>
  <Application>WPS 演示</Application>
  <PresentationFormat>宽屏</PresentationFormat>
  <Paragraphs>285</Paragraphs>
  <Slides>29</Slides>
  <Notes>22</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29</vt:i4>
      </vt:variant>
    </vt:vector>
  </HeadingPairs>
  <TitlesOfParts>
    <vt:vector size="42" baseType="lpstr">
      <vt:lpstr>Arial</vt:lpstr>
      <vt:lpstr>宋体</vt:lpstr>
      <vt:lpstr>Wingdings</vt:lpstr>
      <vt:lpstr>Times New Roman</vt:lpstr>
      <vt:lpstr>微软雅黑</vt:lpstr>
      <vt:lpstr>Times New Roman</vt:lpstr>
      <vt:lpstr>宋体</vt:lpstr>
      <vt:lpstr>Cambria Math</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3</cp:revision>
  <dcterms:created xsi:type="dcterms:W3CDTF">2025-04-01T09:12:00Z</dcterms:created>
  <dcterms:modified xsi:type="dcterms:W3CDTF">2025-09-02T09:31:22Z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2F0DDC7C87D0420B9853B4D4A7E757F0_12</vt:lpwstr>
  </property>
  <property fmtid="{D5CDD505-2E9C-101B-9397-08002B2CF9AE}" pid="3" name="KSOProductBuildVer">
    <vt:lpwstr>2052-12.1.0.22529</vt:lpwstr>
  </property>
</Properties>
</file>